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roxima Nova Bold" charset="1" panose="02000506030000020004"/>
      <p:regular r:id="rId12"/>
    </p:embeddedFont>
    <p:embeddedFont>
      <p:font typeface="Proxima Nova Heavy" charset="1" panose="02000506030000020004"/>
      <p:regular r:id="rId13"/>
    </p:embeddedFont>
    <p:embeddedFont>
      <p:font typeface="Proxima Nova" charset="1" panose="0200050603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3159" y="2015660"/>
            <a:ext cx="4620565" cy="6065181"/>
          </a:xfrm>
          <a:custGeom>
            <a:avLst/>
            <a:gdLst/>
            <a:ahLst/>
            <a:cxnLst/>
            <a:rect r="r" b="b" t="t" l="l"/>
            <a:pathLst>
              <a:path h="6065181" w="4620565">
                <a:moveTo>
                  <a:pt x="0" y="0"/>
                </a:moveTo>
                <a:lnTo>
                  <a:pt x="4620565" y="0"/>
                </a:lnTo>
                <a:lnTo>
                  <a:pt x="4620565" y="6065180"/>
                </a:lnTo>
                <a:lnTo>
                  <a:pt x="0" y="6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92896" y="2015660"/>
            <a:ext cx="5171945" cy="6065181"/>
          </a:xfrm>
          <a:custGeom>
            <a:avLst/>
            <a:gdLst/>
            <a:ahLst/>
            <a:cxnLst/>
            <a:rect r="r" b="b" t="t" l="l"/>
            <a:pathLst>
              <a:path h="6065181" w="5171945">
                <a:moveTo>
                  <a:pt x="0" y="0"/>
                </a:moveTo>
                <a:lnTo>
                  <a:pt x="5171945" y="0"/>
                </a:lnTo>
                <a:lnTo>
                  <a:pt x="5171945" y="6065180"/>
                </a:lnTo>
                <a:lnTo>
                  <a:pt x="0" y="6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9972" y="4943283"/>
            <a:ext cx="8676675" cy="1045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7800" spc="78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VILOKANA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29972" y="5931980"/>
            <a:ext cx="8676675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TEAM CARPEDIEM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500960">
            <a:off x="-375897" y="7488093"/>
            <a:ext cx="3111817" cy="4114800"/>
          </a:xfrm>
          <a:custGeom>
            <a:avLst/>
            <a:gdLst/>
            <a:ahLst/>
            <a:cxnLst/>
            <a:rect r="r" b="b" t="t" l="l"/>
            <a:pathLst>
              <a:path h="4114800" w="3111817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23809">
            <a:off x="1676502" y="8176090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3840000">
            <a:off x="15659745" y="-1028700"/>
            <a:ext cx="3111818" cy="4114800"/>
          </a:xfrm>
          <a:custGeom>
            <a:avLst/>
            <a:gdLst/>
            <a:ahLst/>
            <a:cxnLst/>
            <a:rect r="r" b="b" t="t" l="l"/>
            <a:pathLst>
              <a:path h="4114800" w="3111818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23809">
            <a:off x="13062473" y="-2091637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92684" y="2491142"/>
            <a:ext cx="2351252" cy="2309266"/>
          </a:xfrm>
          <a:custGeom>
            <a:avLst/>
            <a:gdLst/>
            <a:ahLst/>
            <a:cxnLst/>
            <a:rect r="r" b="b" t="t" l="l"/>
            <a:pathLst>
              <a:path h="2309266" w="2351252">
                <a:moveTo>
                  <a:pt x="0" y="0"/>
                </a:moveTo>
                <a:lnTo>
                  <a:pt x="2351252" y="0"/>
                </a:lnTo>
                <a:lnTo>
                  <a:pt x="2351252" y="2309266"/>
                </a:lnTo>
                <a:lnTo>
                  <a:pt x="0" y="23092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119803"/>
            <a:ext cx="6939918" cy="8138497"/>
          </a:xfrm>
          <a:custGeom>
            <a:avLst/>
            <a:gdLst/>
            <a:ahLst/>
            <a:cxnLst/>
            <a:rect r="r" b="b" t="t" l="l"/>
            <a:pathLst>
              <a:path h="8138497" w="6939918">
                <a:moveTo>
                  <a:pt x="0" y="0"/>
                </a:moveTo>
                <a:lnTo>
                  <a:pt x="6939918" y="0"/>
                </a:lnTo>
                <a:lnTo>
                  <a:pt x="6939918" y="8138497"/>
                </a:lnTo>
                <a:lnTo>
                  <a:pt x="0" y="8138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840000">
            <a:off x="15659745" y="-1028700"/>
            <a:ext cx="3111818" cy="4114800"/>
          </a:xfrm>
          <a:custGeom>
            <a:avLst/>
            <a:gdLst/>
            <a:ahLst/>
            <a:cxnLst/>
            <a:rect r="r" b="b" t="t" l="l"/>
            <a:pathLst>
              <a:path h="4114800" w="3111818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3809">
            <a:off x="13062473" y="-2091637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0960">
            <a:off x="-375897" y="7488093"/>
            <a:ext cx="3111817" cy="4114800"/>
          </a:xfrm>
          <a:custGeom>
            <a:avLst/>
            <a:gdLst/>
            <a:ahLst/>
            <a:cxnLst/>
            <a:rect r="r" b="b" t="t" l="l"/>
            <a:pathLst>
              <a:path h="4114800" w="3111817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3809">
            <a:off x="1676502" y="8176090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86285"/>
            <a:ext cx="741997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38760"/>
            <a:ext cx="8914847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 web-based platform designed to track and recover missing persons and children.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Uses Aadhaar-based authentication and AI-driven facial recognition to streamline search efforts.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Accessible via WhatsApp and web, making it user-friendly for both the public and law enforcement.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0012" y="5444444"/>
            <a:ext cx="8383774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Why is it Important?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Thousands of people go missing every year, and lack of a centralized system makes recovery inefficient.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AI technology that can enhance search accuracy and speed.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0012" y="2119371"/>
            <a:ext cx="891404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PROBLEM STATEMENT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772013" y="1259915"/>
            <a:ext cx="7075187" cy="7767171"/>
          </a:xfrm>
          <a:custGeom>
            <a:avLst/>
            <a:gdLst/>
            <a:ahLst/>
            <a:cxnLst/>
            <a:rect r="r" b="b" t="t" l="l"/>
            <a:pathLst>
              <a:path h="7767171" w="7075187">
                <a:moveTo>
                  <a:pt x="0" y="0"/>
                </a:moveTo>
                <a:lnTo>
                  <a:pt x="7075187" y="0"/>
                </a:lnTo>
                <a:lnTo>
                  <a:pt x="7075187" y="7767170"/>
                </a:lnTo>
                <a:lnTo>
                  <a:pt x="0" y="776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90946"/>
            <a:ext cx="9557876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Missing persons, especially children, pose a major societal concern.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Law e</a:t>
            </a: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nforcement and NGOs lack a real-time centralized system for tracking missing individuals.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Delays in reporting, inefficient search methods, and lack of coordination hinder recovery efforts.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here is a need for a tech-driven solution that integrates biometric verification and real-time tracking.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-3840000">
            <a:off x="15659745" y="-1028700"/>
            <a:ext cx="3111818" cy="4114800"/>
          </a:xfrm>
          <a:custGeom>
            <a:avLst/>
            <a:gdLst/>
            <a:ahLst/>
            <a:cxnLst/>
            <a:rect r="r" b="b" t="t" l="l"/>
            <a:pathLst>
              <a:path h="4114800" w="3111818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3809">
            <a:off x="13062473" y="-2091637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00960">
            <a:off x="-375897" y="7488093"/>
            <a:ext cx="3111817" cy="4114800"/>
          </a:xfrm>
          <a:custGeom>
            <a:avLst/>
            <a:gdLst/>
            <a:ahLst/>
            <a:cxnLst/>
            <a:rect r="r" b="b" t="t" l="l"/>
            <a:pathLst>
              <a:path h="4114800" w="3111817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23809">
            <a:off x="1676502" y="8176090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10185" y="1834818"/>
            <a:ext cx="7877815" cy="6617365"/>
          </a:xfrm>
          <a:custGeom>
            <a:avLst/>
            <a:gdLst/>
            <a:ahLst/>
            <a:cxnLst/>
            <a:rect r="r" b="b" t="t" l="l"/>
            <a:pathLst>
              <a:path h="6617365" w="7877815">
                <a:moveTo>
                  <a:pt x="0" y="0"/>
                </a:moveTo>
                <a:lnTo>
                  <a:pt x="7877815" y="0"/>
                </a:lnTo>
                <a:lnTo>
                  <a:pt x="7877815" y="6617364"/>
                </a:lnTo>
                <a:lnTo>
                  <a:pt x="0" y="6617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76275"/>
            <a:ext cx="741997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447800"/>
            <a:ext cx="9534463" cy="500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Aadhaar-based registration &amp; login for secure access.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Fac</a:t>
            </a: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ial recognition using DeepFace for accurate identification via images.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Wh</a:t>
            </a: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atsApp &amp; Web-based interface for accessibility.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AI-powered search visualization using an XGBoost model to suggest search zones.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Real-time location updates whenever a sighting is reported.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Mul</a:t>
            </a: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tilingual chatbot to assist users across different languages.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n-US" sz="2400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edicated dashboards for police &amp; NGOs for quick alerts and insights.</a:t>
            </a:r>
          </a:p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-3840000">
            <a:off x="15659745" y="-1028700"/>
            <a:ext cx="3111818" cy="4114800"/>
          </a:xfrm>
          <a:custGeom>
            <a:avLst/>
            <a:gdLst/>
            <a:ahLst/>
            <a:cxnLst/>
            <a:rect r="r" b="b" t="t" l="l"/>
            <a:pathLst>
              <a:path h="4114800" w="3111818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3809">
            <a:off x="13062473" y="-2091637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500960">
            <a:off x="-375897" y="7488093"/>
            <a:ext cx="3111817" cy="4114800"/>
          </a:xfrm>
          <a:custGeom>
            <a:avLst/>
            <a:gdLst/>
            <a:ahLst/>
            <a:cxnLst/>
            <a:rect r="r" b="b" t="t" l="l"/>
            <a:pathLst>
              <a:path h="4114800" w="3111817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23809">
            <a:off x="1676502" y="8176090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951567"/>
            <a:ext cx="299779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6000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IMPACT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738534"/>
            <a:ext cx="8484394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24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Faster identification and reunification.</a:t>
            </a:r>
          </a:p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24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Improved coordination between authorities and the public.</a:t>
            </a:r>
          </a:p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 spc="24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Scalable and accessible for different stakeholders.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02046" y="1485900"/>
            <a:ext cx="6883908" cy="8683891"/>
          </a:xfrm>
          <a:custGeom>
            <a:avLst/>
            <a:gdLst/>
            <a:ahLst/>
            <a:cxnLst/>
            <a:rect r="r" b="b" t="t" l="l"/>
            <a:pathLst>
              <a:path h="8683891" w="6883908">
                <a:moveTo>
                  <a:pt x="0" y="0"/>
                </a:moveTo>
                <a:lnTo>
                  <a:pt x="6883908" y="0"/>
                </a:lnTo>
                <a:lnTo>
                  <a:pt x="6883908" y="8683891"/>
                </a:lnTo>
                <a:lnTo>
                  <a:pt x="0" y="868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2440" y="676275"/>
            <a:ext cx="604312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5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63452" y="1593812"/>
            <a:ext cx="2977393" cy="4732849"/>
          </a:xfrm>
          <a:custGeom>
            <a:avLst/>
            <a:gdLst/>
            <a:ahLst/>
            <a:cxnLst/>
            <a:rect r="r" b="b" t="t" l="l"/>
            <a:pathLst>
              <a:path h="4732849" w="2977393">
                <a:moveTo>
                  <a:pt x="0" y="0"/>
                </a:moveTo>
                <a:lnTo>
                  <a:pt x="2977393" y="0"/>
                </a:lnTo>
                <a:lnTo>
                  <a:pt x="2977393" y="4732849"/>
                </a:lnTo>
                <a:lnTo>
                  <a:pt x="0" y="4732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3840000">
            <a:off x="15659745" y="-1028700"/>
            <a:ext cx="3111818" cy="4114800"/>
          </a:xfrm>
          <a:custGeom>
            <a:avLst/>
            <a:gdLst/>
            <a:ahLst/>
            <a:cxnLst/>
            <a:rect r="r" b="b" t="t" l="l"/>
            <a:pathLst>
              <a:path h="4114800" w="3111818">
                <a:moveTo>
                  <a:pt x="3111817" y="0"/>
                </a:moveTo>
                <a:lnTo>
                  <a:pt x="0" y="0"/>
                </a:lnTo>
                <a:lnTo>
                  <a:pt x="0" y="4114800"/>
                </a:lnTo>
                <a:lnTo>
                  <a:pt x="3111817" y="4114800"/>
                </a:lnTo>
                <a:lnTo>
                  <a:pt x="31118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3809">
            <a:off x="13062473" y="-2091637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00960">
            <a:off x="-375897" y="7488093"/>
            <a:ext cx="3111817" cy="4114800"/>
          </a:xfrm>
          <a:custGeom>
            <a:avLst/>
            <a:gdLst/>
            <a:ahLst/>
            <a:cxnLst/>
            <a:rect r="r" b="b" t="t" l="l"/>
            <a:pathLst>
              <a:path h="4114800" w="3111817">
                <a:moveTo>
                  <a:pt x="0" y="0"/>
                </a:moveTo>
                <a:lnTo>
                  <a:pt x="3111818" y="0"/>
                </a:lnTo>
                <a:lnTo>
                  <a:pt x="3111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23809">
            <a:off x="1676502" y="8176090"/>
            <a:ext cx="3887671" cy="3795339"/>
          </a:xfrm>
          <a:custGeom>
            <a:avLst/>
            <a:gdLst/>
            <a:ahLst/>
            <a:cxnLst/>
            <a:rect r="r" b="b" t="t" l="l"/>
            <a:pathLst>
              <a:path h="3795339" w="3887671">
                <a:moveTo>
                  <a:pt x="0" y="0"/>
                </a:moveTo>
                <a:lnTo>
                  <a:pt x="3887671" y="0"/>
                </a:lnTo>
                <a:lnTo>
                  <a:pt x="3887671" y="3795339"/>
                </a:lnTo>
                <a:lnTo>
                  <a:pt x="0" y="37953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25225" y="2280191"/>
            <a:ext cx="741997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25225" y="3207969"/>
            <a:ext cx="811530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4B6E29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Vilokana bridges the gap between technology and humanitarian efforts.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5225" y="4317949"/>
            <a:ext cx="881650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spc="24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AI-driven accuracy enhances missing persons tracking.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25225" y="4796049"/>
            <a:ext cx="8115300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spc="24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WhatsApp &amp; web accessibility makes it easy for both users and authorities.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5225" y="5697114"/>
            <a:ext cx="7419975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spc="24">
                <a:solidFill>
                  <a:srgbClr val="4D2F20"/>
                </a:solidFill>
                <a:latin typeface="Proxima Nova"/>
                <a:ea typeface="Proxima Nova"/>
                <a:cs typeface="Proxima Nova"/>
                <a:sym typeface="Proxima Nova"/>
              </a:rPr>
              <a:t>Real-time updates &amp; intelligent search improve search efficiency.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741053"/>
            <a:ext cx="1623060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6000" spc="60">
                <a:solidFill>
                  <a:srgbClr val="4B6E29"/>
                </a:solidFill>
                <a:latin typeface="Proxima Nova Heavy"/>
                <a:ea typeface="Proxima Nova Heavy"/>
                <a:cs typeface="Proxima Nova Heavy"/>
                <a:sym typeface="Proxima Nova Heavy"/>
              </a:rPr>
              <a:t>VILOKANA IS NOT JUST AN APP—IT’S A STEP TOWARD REUNITING FAMILIES!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DAGdqW2QZtM</dc:identifier>
  <dcterms:modified xsi:type="dcterms:W3CDTF">2011-08-01T06:04:30Z</dcterms:modified>
  <cp:revision>1</cp:revision>
  <dc:title>Purple Modern Minimalist Business Development Presentation (1).pptx</dc:title>
</cp:coreProperties>
</file>